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nva Sans" panose="020B0604020202020204" charset="0"/>
      <p:regular r:id="rId12"/>
    </p:embeddedFont>
    <p:embeddedFont>
      <p:font typeface="Canva Sans Bold" panose="020B0604020202020204" charset="0"/>
      <p:regular r:id="rId13"/>
    </p:embeddedFont>
    <p:embeddedFont>
      <p:font typeface="Carollo Playscript" panose="020B0604020202020204" charset="0"/>
      <p:regular r:id="rId14"/>
    </p:embeddedFont>
    <p:embeddedFont>
      <p:font typeface="Hussar Bold" panose="020B0604020202020204" charset="0"/>
      <p:regular r:id="rId15"/>
    </p:embeddedFont>
    <p:embeddedFont>
      <p:font typeface="League Spartan" panose="020B0604020202020204" charset="0"/>
      <p:regular r:id="rId16"/>
    </p:embeddedFont>
    <p:embeddedFont>
      <p:font typeface="Playfair Display" panose="00000500000000000000" pitchFamily="2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1128" y="86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gif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6.gif"/><Relationship Id="rId7" Type="http://schemas.openxmlformats.org/officeDocument/2006/relationships/image" Target="../media/image24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gif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17.gif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504634" y="-1370171"/>
            <a:ext cx="13515017" cy="13515017"/>
          </a:xfrm>
          <a:custGeom>
            <a:avLst/>
            <a:gdLst/>
            <a:ahLst/>
            <a:cxnLst/>
            <a:rect l="l" t="t" r="r" b="b"/>
            <a:pathLst>
              <a:path w="13515017" h="13515017">
                <a:moveTo>
                  <a:pt x="0" y="0"/>
                </a:moveTo>
                <a:lnTo>
                  <a:pt x="13515017" y="0"/>
                </a:lnTo>
                <a:lnTo>
                  <a:pt x="13515017" y="13515017"/>
                </a:lnTo>
                <a:lnTo>
                  <a:pt x="0" y="135150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2602493" y="3504871"/>
            <a:ext cx="7074907" cy="979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5700" b="1" dirty="0">
                <a:solidFill>
                  <a:srgbClr val="EC6FF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 Statement</a:t>
            </a:r>
          </a:p>
        </p:txBody>
      </p:sp>
      <p:grpSp>
        <p:nvGrpSpPr>
          <p:cNvPr id="7" name="Group 7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11094631" y="1802699"/>
            <a:ext cx="6681602" cy="6681602"/>
          </a:xfrm>
          <a:custGeom>
            <a:avLst/>
            <a:gdLst/>
            <a:ahLst/>
            <a:cxnLst/>
            <a:rect l="l" t="t" r="r" b="b"/>
            <a:pathLst>
              <a:path w="6681602" h="6681602">
                <a:moveTo>
                  <a:pt x="0" y="0"/>
                </a:moveTo>
                <a:lnTo>
                  <a:pt x="6681602" y="0"/>
                </a:lnTo>
                <a:lnTo>
                  <a:pt x="6681602" y="6681602"/>
                </a:lnTo>
                <a:lnTo>
                  <a:pt x="0" y="66816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2" name="TextBox 32"/>
          <p:cNvSpPr txBox="1"/>
          <p:nvPr/>
        </p:nvSpPr>
        <p:spPr>
          <a:xfrm>
            <a:off x="729071" y="4761849"/>
            <a:ext cx="11047607" cy="2760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1">
                <a:solidFill>
                  <a:srgbClr val="5E17E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Optimizing Doctor-Patient Consultations Through Seamless Access and Smart Scheduling, Bridging Healthcare Gaps.</a:t>
            </a:r>
          </a:p>
          <a:p>
            <a:pPr algn="ctr">
              <a:lnSpc>
                <a:spcPts val="6580"/>
              </a:lnSpc>
            </a:pPr>
            <a:endParaRPr lang="en-US" sz="3700" b="1">
              <a:solidFill>
                <a:srgbClr val="5E17EB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2220472" y="1485263"/>
            <a:ext cx="8902446" cy="962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4"/>
              </a:lnSpc>
            </a:pPr>
            <a:r>
              <a:rPr lang="en-US" sz="7509" u="sng" spc="-37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Hackathon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3438822" y="531639"/>
            <a:ext cx="14680549" cy="9779215"/>
          </a:xfrm>
          <a:custGeom>
            <a:avLst/>
            <a:gdLst/>
            <a:ahLst/>
            <a:cxnLst/>
            <a:rect l="l" t="t" r="r" b="b"/>
            <a:pathLst>
              <a:path w="14680549" h="9779215">
                <a:moveTo>
                  <a:pt x="0" y="0"/>
                </a:moveTo>
                <a:lnTo>
                  <a:pt x="14680549" y="0"/>
                </a:lnTo>
                <a:lnTo>
                  <a:pt x="14680549" y="9779216"/>
                </a:lnTo>
                <a:lnTo>
                  <a:pt x="0" y="9779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3">
            <a:alphaModFix amt="35000"/>
          </a:blip>
          <a:srcRect/>
          <a:stretch>
            <a:fillRect/>
          </a:stretch>
        </p:blipFill>
        <p:spPr>
          <a:xfrm>
            <a:off x="9710643" y="1726139"/>
            <a:ext cx="8229600" cy="8229600"/>
          </a:xfrm>
          <a:prstGeom prst="rect">
            <a:avLst/>
          </a:prstGeom>
        </p:spPr>
      </p:pic>
      <p:sp>
        <p:nvSpPr>
          <p:cNvPr id="31" name="Freeform 31"/>
          <p:cNvSpPr/>
          <p:nvPr/>
        </p:nvSpPr>
        <p:spPr>
          <a:xfrm rot="-798386">
            <a:off x="10726690" y="4467760"/>
            <a:ext cx="1389373" cy="1351481"/>
          </a:xfrm>
          <a:custGeom>
            <a:avLst/>
            <a:gdLst/>
            <a:ahLst/>
            <a:cxnLst/>
            <a:rect l="l" t="t" r="r" b="b"/>
            <a:pathLst>
              <a:path w="1389373" h="1351481">
                <a:moveTo>
                  <a:pt x="0" y="0"/>
                </a:moveTo>
                <a:lnTo>
                  <a:pt x="1389372" y="0"/>
                </a:lnTo>
                <a:lnTo>
                  <a:pt x="1389372" y="1351480"/>
                </a:lnTo>
                <a:lnTo>
                  <a:pt x="0" y="1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2" name="TextBox 32"/>
          <p:cNvSpPr txBox="1"/>
          <p:nvPr/>
        </p:nvSpPr>
        <p:spPr>
          <a:xfrm>
            <a:off x="12116513" y="8274517"/>
            <a:ext cx="5432879" cy="162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5"/>
              </a:lnSpc>
            </a:pPr>
            <a:endParaRPr/>
          </a:p>
        </p:txBody>
      </p:sp>
      <p:grpSp>
        <p:nvGrpSpPr>
          <p:cNvPr id="33" name="Group 33"/>
          <p:cNvGrpSpPr/>
          <p:nvPr/>
        </p:nvGrpSpPr>
        <p:grpSpPr>
          <a:xfrm>
            <a:off x="5766946" y="2705525"/>
            <a:ext cx="5012151" cy="3737566"/>
            <a:chOff x="0" y="0"/>
            <a:chExt cx="6682868" cy="4983421"/>
          </a:xfrm>
        </p:grpSpPr>
        <p:sp>
          <p:nvSpPr>
            <p:cNvPr id="34" name="TextBox 34"/>
            <p:cNvSpPr txBox="1"/>
            <p:nvPr/>
          </p:nvSpPr>
          <p:spPr>
            <a:xfrm rot="-589980">
              <a:off x="2006956" y="2660235"/>
              <a:ext cx="4542806" cy="1949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2279"/>
                </a:lnSpc>
                <a:spcBef>
                  <a:spcPct val="0"/>
                </a:spcBef>
              </a:pPr>
              <a:r>
                <a:rPr lang="en-US" sz="8771" spc="-350">
                  <a:solidFill>
                    <a:srgbClr val="000000"/>
                  </a:solidFill>
                  <a:latin typeface="Carollo Playscript"/>
                  <a:ea typeface="Carollo Playscript"/>
                  <a:cs typeface="Carollo Playscript"/>
                  <a:sym typeface="Carollo Playscript"/>
                </a:rPr>
                <a:t>You</a:t>
              </a:r>
              <a:r>
                <a:rPr lang="en-US" sz="8771" u="none" strike="noStrike" spc="-350">
                  <a:solidFill>
                    <a:srgbClr val="000000"/>
                  </a:solidFill>
                  <a:latin typeface="Carollo Playscript"/>
                  <a:ea typeface="Carollo Playscript"/>
                  <a:cs typeface="Carollo Playscript"/>
                  <a:sym typeface="Carollo Playscript"/>
                </a:rPr>
                <a:t>!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 rot="-589980">
              <a:off x="101184" y="235368"/>
              <a:ext cx="4902520" cy="1949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279"/>
                </a:lnSpc>
                <a:spcBef>
                  <a:spcPct val="0"/>
                </a:spcBef>
              </a:pPr>
              <a:r>
                <a:rPr lang="en-US" sz="8771" spc="-350">
                  <a:solidFill>
                    <a:srgbClr val="000000"/>
                  </a:solidFill>
                  <a:latin typeface="Carollo Playscript"/>
                  <a:ea typeface="Carollo Playscript"/>
                  <a:cs typeface="Carollo Playscript"/>
                  <a:sym typeface="Carollo Playscript"/>
                </a:rPr>
                <a:t>Thank</a:t>
              </a: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6209637" y="7203306"/>
            <a:ext cx="5868726" cy="252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3"/>
              </a:lnSpc>
            </a:pPr>
            <a:endParaRPr/>
          </a:p>
        </p:txBody>
      </p:sp>
      <p:sp>
        <p:nvSpPr>
          <p:cNvPr id="37" name="TextBox 37"/>
          <p:cNvSpPr txBox="1"/>
          <p:nvPr/>
        </p:nvSpPr>
        <p:spPr>
          <a:xfrm>
            <a:off x="5766946" y="7420200"/>
            <a:ext cx="5868726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500" b="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Q&amp;A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315578" y="8417620"/>
            <a:ext cx="8847661" cy="408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1"/>
              </a:lnSpc>
            </a:pPr>
            <a:r>
              <a:rPr lang="en-US" sz="2261" spc="74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Do you have any Queries?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564623">
            <a:off x="-481260" y="3417275"/>
            <a:ext cx="8516597" cy="8661100"/>
          </a:xfrm>
          <a:custGeom>
            <a:avLst/>
            <a:gdLst/>
            <a:ahLst/>
            <a:cxnLst/>
            <a:rect l="l" t="t" r="r" b="b"/>
            <a:pathLst>
              <a:path w="8516597" h="8661100">
                <a:moveTo>
                  <a:pt x="0" y="0"/>
                </a:moveTo>
                <a:lnTo>
                  <a:pt x="8516597" y="0"/>
                </a:lnTo>
                <a:lnTo>
                  <a:pt x="8516597" y="8661100"/>
                </a:lnTo>
                <a:lnTo>
                  <a:pt x="0" y="86611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08" b="-120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9" name="Group 9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288746" y="-1663067"/>
            <a:ext cx="15183867" cy="15183867"/>
          </a:xfrm>
          <a:custGeom>
            <a:avLst/>
            <a:gdLst/>
            <a:ahLst/>
            <a:cxnLst/>
            <a:rect l="l" t="t" r="r" b="b"/>
            <a:pathLst>
              <a:path w="15183867" h="15183867">
                <a:moveTo>
                  <a:pt x="0" y="0"/>
                </a:moveTo>
                <a:lnTo>
                  <a:pt x="15183867" y="0"/>
                </a:lnTo>
                <a:lnTo>
                  <a:pt x="15183867" y="15183867"/>
                </a:lnTo>
                <a:lnTo>
                  <a:pt x="0" y="151838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1" name="Freeform 31"/>
          <p:cNvSpPr/>
          <p:nvPr/>
        </p:nvSpPr>
        <p:spPr>
          <a:xfrm>
            <a:off x="2302468" y="165631"/>
            <a:ext cx="13606864" cy="10458168"/>
          </a:xfrm>
          <a:custGeom>
            <a:avLst/>
            <a:gdLst/>
            <a:ahLst/>
            <a:cxnLst/>
            <a:rect l="l" t="t" r="r" b="b"/>
            <a:pathLst>
              <a:path w="13606864" h="10458168">
                <a:moveTo>
                  <a:pt x="0" y="0"/>
                </a:moveTo>
                <a:lnTo>
                  <a:pt x="13606864" y="0"/>
                </a:lnTo>
                <a:lnTo>
                  <a:pt x="13606864" y="10458167"/>
                </a:lnTo>
                <a:lnTo>
                  <a:pt x="0" y="104581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827813" y="2193622"/>
            <a:ext cx="3716568" cy="3735244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5251310" y="419424"/>
            <a:ext cx="7855089" cy="10947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 b="1" u="sng" dirty="0">
                <a:solidFill>
                  <a:srgbClr val="CB6C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 Statement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>
            <a:off x="8707265" y="9559523"/>
            <a:ext cx="46531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0" name="Freeform 30"/>
          <p:cNvSpPr/>
          <p:nvPr/>
        </p:nvSpPr>
        <p:spPr>
          <a:xfrm>
            <a:off x="7195199" y="3465454"/>
            <a:ext cx="3356092" cy="3356092"/>
          </a:xfrm>
          <a:custGeom>
            <a:avLst/>
            <a:gdLst/>
            <a:ahLst/>
            <a:cxnLst/>
            <a:rect l="l" t="t" r="r" b="b"/>
            <a:pathLst>
              <a:path w="3356092" h="3356092">
                <a:moveTo>
                  <a:pt x="0" y="0"/>
                </a:moveTo>
                <a:lnTo>
                  <a:pt x="3356092" y="0"/>
                </a:lnTo>
                <a:lnTo>
                  <a:pt x="3356092" y="3356092"/>
                </a:lnTo>
                <a:lnTo>
                  <a:pt x="0" y="33560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1" name="Group 31"/>
          <p:cNvGrpSpPr/>
          <p:nvPr/>
        </p:nvGrpSpPr>
        <p:grpSpPr>
          <a:xfrm>
            <a:off x="11943918" y="1704442"/>
            <a:ext cx="5145691" cy="1493789"/>
            <a:chOff x="0" y="0"/>
            <a:chExt cx="1399936" cy="4064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399936" cy="406400"/>
            </a:xfrm>
            <a:custGeom>
              <a:avLst/>
              <a:gdLst/>
              <a:ahLst/>
              <a:cxnLst/>
              <a:rect l="l" t="t" r="r" b="b"/>
              <a:pathLst>
                <a:path w="1399936" h="406400">
                  <a:moveTo>
                    <a:pt x="1196736" y="0"/>
                  </a:moveTo>
                  <a:cubicBezTo>
                    <a:pt x="1308960" y="0"/>
                    <a:pt x="1399936" y="90976"/>
                    <a:pt x="1399936" y="203200"/>
                  </a:cubicBezTo>
                  <a:cubicBezTo>
                    <a:pt x="1399936" y="315424"/>
                    <a:pt x="1308960" y="406400"/>
                    <a:pt x="11967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1399936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1943918" y="4242941"/>
            <a:ext cx="5145691" cy="1493789"/>
            <a:chOff x="0" y="0"/>
            <a:chExt cx="1399936" cy="4064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399936" cy="406400"/>
            </a:xfrm>
            <a:custGeom>
              <a:avLst/>
              <a:gdLst/>
              <a:ahLst/>
              <a:cxnLst/>
              <a:rect l="l" t="t" r="r" b="b"/>
              <a:pathLst>
                <a:path w="1399936" h="406400">
                  <a:moveTo>
                    <a:pt x="1196736" y="0"/>
                  </a:moveTo>
                  <a:cubicBezTo>
                    <a:pt x="1308960" y="0"/>
                    <a:pt x="1399936" y="90976"/>
                    <a:pt x="1399936" y="203200"/>
                  </a:cubicBezTo>
                  <a:cubicBezTo>
                    <a:pt x="1399936" y="315424"/>
                    <a:pt x="1308960" y="406400"/>
                    <a:pt x="11967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1399936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895244" y="4242941"/>
            <a:ext cx="5145691" cy="1493789"/>
            <a:chOff x="0" y="0"/>
            <a:chExt cx="1399936" cy="4064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399936" cy="406400"/>
            </a:xfrm>
            <a:custGeom>
              <a:avLst/>
              <a:gdLst/>
              <a:ahLst/>
              <a:cxnLst/>
              <a:rect l="l" t="t" r="r" b="b"/>
              <a:pathLst>
                <a:path w="1399936" h="406400">
                  <a:moveTo>
                    <a:pt x="1196736" y="0"/>
                  </a:moveTo>
                  <a:cubicBezTo>
                    <a:pt x="1308960" y="0"/>
                    <a:pt x="1399936" y="90976"/>
                    <a:pt x="1399936" y="203200"/>
                  </a:cubicBezTo>
                  <a:cubicBezTo>
                    <a:pt x="1399936" y="315424"/>
                    <a:pt x="1308960" y="406400"/>
                    <a:pt x="11967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1399936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1943918" y="7109442"/>
            <a:ext cx="5145691" cy="1493789"/>
            <a:chOff x="0" y="0"/>
            <a:chExt cx="1399936" cy="4064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399936" cy="406400"/>
            </a:xfrm>
            <a:custGeom>
              <a:avLst/>
              <a:gdLst/>
              <a:ahLst/>
              <a:cxnLst/>
              <a:rect l="l" t="t" r="r" b="b"/>
              <a:pathLst>
                <a:path w="1399936" h="406400">
                  <a:moveTo>
                    <a:pt x="1196736" y="0"/>
                  </a:moveTo>
                  <a:cubicBezTo>
                    <a:pt x="1308960" y="0"/>
                    <a:pt x="1399936" y="90976"/>
                    <a:pt x="1399936" y="203200"/>
                  </a:cubicBezTo>
                  <a:cubicBezTo>
                    <a:pt x="1399936" y="315424"/>
                    <a:pt x="1308960" y="406400"/>
                    <a:pt x="11967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1399936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895244" y="1704442"/>
            <a:ext cx="5145691" cy="1493789"/>
            <a:chOff x="0" y="0"/>
            <a:chExt cx="1399936" cy="4064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399936" cy="406400"/>
            </a:xfrm>
            <a:custGeom>
              <a:avLst/>
              <a:gdLst/>
              <a:ahLst/>
              <a:cxnLst/>
              <a:rect l="l" t="t" r="r" b="b"/>
              <a:pathLst>
                <a:path w="1399936" h="406400">
                  <a:moveTo>
                    <a:pt x="1196736" y="0"/>
                  </a:moveTo>
                  <a:cubicBezTo>
                    <a:pt x="1308960" y="0"/>
                    <a:pt x="1399936" y="90976"/>
                    <a:pt x="1399936" y="203200"/>
                  </a:cubicBezTo>
                  <a:cubicBezTo>
                    <a:pt x="1399936" y="315424"/>
                    <a:pt x="1308960" y="406400"/>
                    <a:pt x="11967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38100"/>
              <a:ext cx="1399936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6" name="AutoShape 46"/>
          <p:cNvSpPr/>
          <p:nvPr/>
        </p:nvSpPr>
        <p:spPr>
          <a:xfrm>
            <a:off x="5684275" y="2679555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47" name="AutoShape 47"/>
          <p:cNvSpPr/>
          <p:nvPr/>
        </p:nvSpPr>
        <p:spPr>
          <a:xfrm flipV="1">
            <a:off x="10551291" y="5143500"/>
            <a:ext cx="180072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48" name="AutoShape 48"/>
          <p:cNvSpPr/>
          <p:nvPr/>
        </p:nvSpPr>
        <p:spPr>
          <a:xfrm flipV="1">
            <a:off x="5684275" y="5162550"/>
            <a:ext cx="180072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49" name="Freeform 49"/>
          <p:cNvSpPr/>
          <p:nvPr/>
        </p:nvSpPr>
        <p:spPr>
          <a:xfrm>
            <a:off x="4454240" y="1845844"/>
            <a:ext cx="1210985" cy="1210985"/>
          </a:xfrm>
          <a:custGeom>
            <a:avLst/>
            <a:gdLst/>
            <a:ahLst/>
            <a:cxnLst/>
            <a:rect l="l" t="t" r="r" b="b"/>
            <a:pathLst>
              <a:path w="1210985" h="1210985">
                <a:moveTo>
                  <a:pt x="0" y="0"/>
                </a:moveTo>
                <a:lnTo>
                  <a:pt x="1210985" y="0"/>
                </a:lnTo>
                <a:lnTo>
                  <a:pt x="1210985" y="1210985"/>
                </a:lnTo>
                <a:lnTo>
                  <a:pt x="0" y="1210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0" name="Group 50"/>
          <p:cNvGrpSpPr/>
          <p:nvPr/>
        </p:nvGrpSpPr>
        <p:grpSpPr>
          <a:xfrm>
            <a:off x="800417" y="7021928"/>
            <a:ext cx="5145691" cy="1493789"/>
            <a:chOff x="0" y="0"/>
            <a:chExt cx="6860921" cy="1991718"/>
          </a:xfrm>
        </p:grpSpPr>
        <p:grpSp>
          <p:nvGrpSpPr>
            <p:cNvPr id="51" name="Group 51"/>
            <p:cNvGrpSpPr/>
            <p:nvPr/>
          </p:nvGrpSpPr>
          <p:grpSpPr>
            <a:xfrm>
              <a:off x="0" y="0"/>
              <a:ext cx="6860921" cy="1991718"/>
              <a:chOff x="0" y="0"/>
              <a:chExt cx="1399936" cy="4064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139993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399936" h="406400">
                    <a:moveTo>
                      <a:pt x="1196736" y="0"/>
                    </a:moveTo>
                    <a:cubicBezTo>
                      <a:pt x="1308960" y="0"/>
                      <a:pt x="1399936" y="90976"/>
                      <a:pt x="1399936" y="203200"/>
                    </a:cubicBezTo>
                    <a:cubicBezTo>
                      <a:pt x="1399936" y="315424"/>
                      <a:pt x="1308960" y="406400"/>
                      <a:pt x="119673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3" name="TextBox 53"/>
              <p:cNvSpPr txBox="1"/>
              <p:nvPr/>
            </p:nvSpPr>
            <p:spPr>
              <a:xfrm>
                <a:off x="0" y="-38100"/>
                <a:ext cx="1399936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54" name="Freeform 54"/>
            <p:cNvSpPr/>
            <p:nvPr/>
          </p:nvSpPr>
          <p:spPr>
            <a:xfrm>
              <a:off x="4834370" y="461253"/>
              <a:ext cx="1468213" cy="1162859"/>
            </a:xfrm>
            <a:custGeom>
              <a:avLst/>
              <a:gdLst/>
              <a:ahLst/>
              <a:cxnLst/>
              <a:rect l="l" t="t" r="r" b="b"/>
              <a:pathLst>
                <a:path w="1468213" h="1162859">
                  <a:moveTo>
                    <a:pt x="0" y="0"/>
                  </a:moveTo>
                  <a:lnTo>
                    <a:pt x="1468213" y="0"/>
                  </a:lnTo>
                  <a:lnTo>
                    <a:pt x="1468213" y="1162859"/>
                  </a:lnTo>
                  <a:lnTo>
                    <a:pt x="0" y="1162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521" r="-60056" b="-521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177942" y="569059"/>
              <a:ext cx="4643728" cy="1234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2"/>
                </a:lnSpc>
              </a:pPr>
              <a:r>
                <a:rPr lang="en-US" sz="179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Accessibility for Small Villages &amp; Remote Areas</a:t>
              </a:r>
            </a:p>
            <a:p>
              <a:pPr algn="ctr">
                <a:lnSpc>
                  <a:spcPts val="2512"/>
                </a:lnSpc>
              </a:pPr>
              <a:endParaRPr lang="en-US" sz="179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sp>
        <p:nvSpPr>
          <p:cNvPr id="56" name="AutoShape 56"/>
          <p:cNvSpPr/>
          <p:nvPr/>
        </p:nvSpPr>
        <p:spPr>
          <a:xfrm>
            <a:off x="5665225" y="7768823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57" name="Freeform 57"/>
          <p:cNvSpPr/>
          <p:nvPr/>
        </p:nvSpPr>
        <p:spPr>
          <a:xfrm>
            <a:off x="12352020" y="1927637"/>
            <a:ext cx="1001967" cy="1001967"/>
          </a:xfrm>
          <a:custGeom>
            <a:avLst/>
            <a:gdLst/>
            <a:ahLst/>
            <a:cxnLst/>
            <a:rect l="l" t="t" r="r" b="b"/>
            <a:pathLst>
              <a:path w="1001967" h="1001967">
                <a:moveTo>
                  <a:pt x="0" y="0"/>
                </a:moveTo>
                <a:lnTo>
                  <a:pt x="1001967" y="0"/>
                </a:lnTo>
                <a:lnTo>
                  <a:pt x="1001967" y="1001967"/>
                </a:lnTo>
                <a:lnTo>
                  <a:pt x="0" y="10019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8" name="Freeform 58"/>
          <p:cNvSpPr/>
          <p:nvPr/>
        </p:nvSpPr>
        <p:spPr>
          <a:xfrm>
            <a:off x="12325050" y="7351393"/>
            <a:ext cx="1009887" cy="1009887"/>
          </a:xfrm>
          <a:custGeom>
            <a:avLst/>
            <a:gdLst/>
            <a:ahLst/>
            <a:cxnLst/>
            <a:rect l="l" t="t" r="r" b="b"/>
            <a:pathLst>
              <a:path w="1009887" h="1009887">
                <a:moveTo>
                  <a:pt x="0" y="0"/>
                </a:moveTo>
                <a:lnTo>
                  <a:pt x="1009887" y="0"/>
                </a:lnTo>
                <a:lnTo>
                  <a:pt x="1009887" y="1009888"/>
                </a:lnTo>
                <a:lnTo>
                  <a:pt x="0" y="10098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9" name="Freeform 59"/>
          <p:cNvSpPr/>
          <p:nvPr/>
        </p:nvSpPr>
        <p:spPr>
          <a:xfrm>
            <a:off x="4551588" y="4481691"/>
            <a:ext cx="1016288" cy="1016288"/>
          </a:xfrm>
          <a:custGeom>
            <a:avLst/>
            <a:gdLst/>
            <a:ahLst/>
            <a:cxnLst/>
            <a:rect l="l" t="t" r="r" b="b"/>
            <a:pathLst>
              <a:path w="1016288" h="1016288">
                <a:moveTo>
                  <a:pt x="0" y="0"/>
                </a:moveTo>
                <a:lnTo>
                  <a:pt x="1016288" y="0"/>
                </a:lnTo>
                <a:lnTo>
                  <a:pt x="1016288" y="1016288"/>
                </a:lnTo>
                <a:lnTo>
                  <a:pt x="0" y="10162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0" name="Freeform 60"/>
          <p:cNvSpPr/>
          <p:nvPr/>
        </p:nvSpPr>
        <p:spPr>
          <a:xfrm>
            <a:off x="12390120" y="4472179"/>
            <a:ext cx="1119694" cy="1084689"/>
          </a:xfrm>
          <a:custGeom>
            <a:avLst/>
            <a:gdLst/>
            <a:ahLst/>
            <a:cxnLst/>
            <a:rect l="l" t="t" r="r" b="b"/>
            <a:pathLst>
              <a:path w="1119694" h="1084689">
                <a:moveTo>
                  <a:pt x="0" y="0"/>
                </a:moveTo>
                <a:lnTo>
                  <a:pt x="1119694" y="0"/>
                </a:lnTo>
                <a:lnTo>
                  <a:pt x="1119694" y="1084688"/>
                </a:lnTo>
                <a:lnTo>
                  <a:pt x="0" y="10846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5020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1" name="Group 61"/>
          <p:cNvGrpSpPr/>
          <p:nvPr/>
        </p:nvGrpSpPr>
        <p:grpSpPr>
          <a:xfrm>
            <a:off x="6319450" y="7548613"/>
            <a:ext cx="5145691" cy="1493789"/>
            <a:chOff x="0" y="0"/>
            <a:chExt cx="1399936" cy="40640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1399936" cy="406400"/>
            </a:xfrm>
            <a:custGeom>
              <a:avLst/>
              <a:gdLst/>
              <a:ahLst/>
              <a:cxnLst/>
              <a:rect l="l" t="t" r="r" b="b"/>
              <a:pathLst>
                <a:path w="1399936" h="406400">
                  <a:moveTo>
                    <a:pt x="1196736" y="0"/>
                  </a:moveTo>
                  <a:cubicBezTo>
                    <a:pt x="1308960" y="0"/>
                    <a:pt x="1399936" y="90976"/>
                    <a:pt x="1399936" y="203200"/>
                  </a:cubicBezTo>
                  <a:cubicBezTo>
                    <a:pt x="1399936" y="315424"/>
                    <a:pt x="1308960" y="406400"/>
                    <a:pt x="11967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-38100"/>
              <a:ext cx="1399936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4" name="AutoShape 64"/>
          <p:cNvSpPr/>
          <p:nvPr/>
        </p:nvSpPr>
        <p:spPr>
          <a:xfrm>
            <a:off x="8892295" y="6055608"/>
            <a:ext cx="0" cy="180072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65" name="Freeform 65"/>
          <p:cNvSpPr/>
          <p:nvPr/>
        </p:nvSpPr>
        <p:spPr>
          <a:xfrm>
            <a:off x="6580393" y="7845220"/>
            <a:ext cx="758011" cy="758011"/>
          </a:xfrm>
          <a:custGeom>
            <a:avLst/>
            <a:gdLst/>
            <a:ahLst/>
            <a:cxnLst/>
            <a:rect l="l" t="t" r="r" b="b"/>
            <a:pathLst>
              <a:path w="758011" h="758011">
                <a:moveTo>
                  <a:pt x="0" y="0"/>
                </a:moveTo>
                <a:lnTo>
                  <a:pt x="758011" y="0"/>
                </a:lnTo>
                <a:lnTo>
                  <a:pt x="758011" y="758011"/>
                </a:lnTo>
                <a:lnTo>
                  <a:pt x="0" y="75801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6" name="TextBox 66"/>
          <p:cNvSpPr txBox="1"/>
          <p:nvPr/>
        </p:nvSpPr>
        <p:spPr>
          <a:xfrm>
            <a:off x="895244" y="2032215"/>
            <a:ext cx="3903207" cy="933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179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Smart Appointment Booking &amp; Scheduling System</a:t>
            </a:r>
          </a:p>
          <a:p>
            <a:pPr algn="ctr">
              <a:lnSpc>
                <a:spcPts val="2512"/>
              </a:lnSpc>
            </a:pPr>
            <a:endParaRPr lang="en-US" sz="1794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7" name="TextBox 67"/>
          <p:cNvSpPr txBox="1"/>
          <p:nvPr/>
        </p:nvSpPr>
        <p:spPr>
          <a:xfrm>
            <a:off x="13186402" y="2032215"/>
            <a:ext cx="3903207" cy="933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179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Disease Category-Based Doctor Search</a:t>
            </a:r>
          </a:p>
          <a:p>
            <a:pPr algn="ctr">
              <a:lnSpc>
                <a:spcPts val="2512"/>
              </a:lnSpc>
            </a:pPr>
            <a:endParaRPr lang="en-US" sz="1794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8" name="TextBox 68"/>
          <p:cNvSpPr txBox="1"/>
          <p:nvPr/>
        </p:nvSpPr>
        <p:spPr>
          <a:xfrm>
            <a:off x="13214977" y="7422655"/>
            <a:ext cx="3903207" cy="1566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179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Benefits for Hospitals &amp; Patients,</a:t>
            </a:r>
          </a:p>
          <a:p>
            <a:pPr algn="ctr">
              <a:lnSpc>
                <a:spcPts val="2512"/>
              </a:lnSpc>
            </a:pPr>
            <a:r>
              <a:rPr lang="en-US" sz="179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free Mrktng,&amp; Reputaion, patient </a:t>
            </a:r>
          </a:p>
          <a:p>
            <a:pPr algn="ctr">
              <a:lnSpc>
                <a:spcPts val="2512"/>
              </a:lnSpc>
            </a:pPr>
            <a:r>
              <a:rPr lang="en-US" sz="179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satisfaction by good service</a:t>
            </a:r>
          </a:p>
          <a:p>
            <a:pPr algn="ctr">
              <a:lnSpc>
                <a:spcPts val="2512"/>
              </a:lnSpc>
            </a:pPr>
            <a:endParaRPr lang="en-US" sz="1794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2512"/>
              </a:lnSpc>
            </a:pPr>
            <a:endParaRPr lang="en-US" sz="1794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9" name="TextBox 69"/>
          <p:cNvSpPr txBox="1"/>
          <p:nvPr/>
        </p:nvSpPr>
        <p:spPr>
          <a:xfrm>
            <a:off x="876194" y="4572021"/>
            <a:ext cx="3903207" cy="933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179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No need to travell to booking appointments , zero</a:t>
            </a:r>
          </a:p>
          <a:p>
            <a:pPr algn="ctr">
              <a:lnSpc>
                <a:spcPts val="2512"/>
              </a:lnSpc>
            </a:pPr>
            <a:r>
              <a:rPr lang="en-US" sz="179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transportation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3250401" y="4667302"/>
            <a:ext cx="3903207" cy="616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179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Decrease the waiting hours &amp;</a:t>
            </a:r>
          </a:p>
          <a:p>
            <a:pPr algn="ctr">
              <a:lnSpc>
                <a:spcPts val="2512"/>
              </a:lnSpc>
            </a:pPr>
            <a:r>
              <a:rPr lang="en-US" sz="179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Reduces alot of expences</a:t>
            </a:r>
          </a:p>
        </p:txBody>
      </p:sp>
      <p:grpSp>
        <p:nvGrpSpPr>
          <p:cNvPr id="71" name="Group 71"/>
          <p:cNvGrpSpPr/>
          <p:nvPr/>
        </p:nvGrpSpPr>
        <p:grpSpPr>
          <a:xfrm>
            <a:off x="5164799" y="-361105"/>
            <a:ext cx="7550242" cy="1891653"/>
            <a:chOff x="0" y="0"/>
            <a:chExt cx="10066989" cy="2522204"/>
          </a:xfrm>
        </p:grpSpPr>
        <p:sp>
          <p:nvSpPr>
            <p:cNvPr id="72" name="TextBox 72"/>
            <p:cNvSpPr txBox="1"/>
            <p:nvPr/>
          </p:nvSpPr>
          <p:spPr>
            <a:xfrm>
              <a:off x="0" y="1564431"/>
              <a:ext cx="10066989" cy="957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83"/>
                </a:lnSpc>
              </a:pPr>
              <a:r>
                <a:rPr lang="en-US" sz="4627" u="sng" spc="231">
                  <a:solidFill>
                    <a:srgbClr val="3B5166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PROPOSED SOLUTION</a:t>
              </a:r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0" y="66675"/>
              <a:ext cx="10066989" cy="12470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01"/>
                </a:lnSpc>
              </a:pPr>
              <a:endParaRPr/>
            </a:p>
          </p:txBody>
        </p:sp>
      </p:grpSp>
      <p:sp>
        <p:nvSpPr>
          <p:cNvPr id="74" name="TextBox 74"/>
          <p:cNvSpPr txBox="1"/>
          <p:nvPr/>
        </p:nvSpPr>
        <p:spPr>
          <a:xfrm>
            <a:off x="7338404" y="8007585"/>
            <a:ext cx="3903207" cy="616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179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Provides Home  Laboratory Tests (Lab Tests)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4021691"/>
            <a:ext cx="8451010" cy="8636340"/>
          </a:xfrm>
          <a:custGeom>
            <a:avLst/>
            <a:gdLst/>
            <a:ahLst/>
            <a:cxnLst/>
            <a:rect l="l" t="t" r="r" b="b"/>
            <a:pathLst>
              <a:path w="8451010" h="8636340">
                <a:moveTo>
                  <a:pt x="0" y="0"/>
                </a:moveTo>
                <a:lnTo>
                  <a:pt x="8451010" y="0"/>
                </a:lnTo>
                <a:lnTo>
                  <a:pt x="8451010" y="8636340"/>
                </a:lnTo>
                <a:lnTo>
                  <a:pt x="0" y="86363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60" b="-960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9" name="Group 9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7792820" y="446643"/>
            <a:ext cx="9523630" cy="9239766"/>
          </a:xfrm>
          <a:custGeom>
            <a:avLst/>
            <a:gdLst/>
            <a:ahLst/>
            <a:cxnLst/>
            <a:rect l="l" t="t" r="r" b="b"/>
            <a:pathLst>
              <a:path w="9523630" h="9239766">
                <a:moveTo>
                  <a:pt x="0" y="0"/>
                </a:moveTo>
                <a:lnTo>
                  <a:pt x="9523630" y="0"/>
                </a:lnTo>
                <a:lnTo>
                  <a:pt x="9523630" y="9239766"/>
                </a:lnTo>
                <a:lnTo>
                  <a:pt x="0" y="92397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626331" y="907640"/>
            <a:ext cx="1528314" cy="152098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663848" y="4936688"/>
            <a:ext cx="7062105" cy="695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1"/>
              </a:lnSpc>
              <a:spcBef>
                <a:spcPts val="4291"/>
              </a:spcBef>
            </a:pPr>
            <a:r>
              <a:rPr lang="en-US" sz="4086" spc="367">
                <a:solidFill>
                  <a:srgbClr val="000000"/>
                </a:solidFill>
                <a:latin typeface="Hussar Bold"/>
                <a:ea typeface="Hussar Bold"/>
                <a:cs typeface="Hussar Bold"/>
                <a:sym typeface="Hussar Bold"/>
              </a:rPr>
              <a:t>LONG-TIME SERVICE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672023" y="2090938"/>
            <a:ext cx="7045755" cy="3380324"/>
            <a:chOff x="0" y="0"/>
            <a:chExt cx="9394340" cy="4507099"/>
          </a:xfrm>
        </p:grpSpPr>
        <p:sp>
          <p:nvSpPr>
            <p:cNvPr id="34" name="TextBox 34"/>
            <p:cNvSpPr txBox="1"/>
            <p:nvPr/>
          </p:nvSpPr>
          <p:spPr>
            <a:xfrm>
              <a:off x="0" y="247650"/>
              <a:ext cx="9394340" cy="3575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975"/>
                </a:lnSpc>
              </a:pPr>
              <a:r>
                <a:rPr lang="en-US" sz="10500" spc="-525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Expansion to Sustain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4019419"/>
              <a:ext cx="9394340" cy="487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22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720168" y="1726139"/>
            <a:ext cx="8229600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085401" y="3542125"/>
            <a:ext cx="6214591" cy="624582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0" y="4250461"/>
            <a:ext cx="8451010" cy="8636340"/>
          </a:xfrm>
          <a:custGeom>
            <a:avLst/>
            <a:gdLst/>
            <a:ahLst/>
            <a:cxnLst/>
            <a:rect l="l" t="t" r="r" b="b"/>
            <a:pathLst>
              <a:path w="8451010" h="8636340">
                <a:moveTo>
                  <a:pt x="0" y="0"/>
                </a:moveTo>
                <a:lnTo>
                  <a:pt x="8451010" y="0"/>
                </a:lnTo>
                <a:lnTo>
                  <a:pt x="8451010" y="8636340"/>
                </a:lnTo>
                <a:lnTo>
                  <a:pt x="0" y="86363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60" b="-960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1" name="Group 11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2832419" y="442824"/>
            <a:ext cx="14268839" cy="9090501"/>
          </a:xfrm>
          <a:custGeom>
            <a:avLst/>
            <a:gdLst/>
            <a:ahLst/>
            <a:cxnLst/>
            <a:rect l="l" t="t" r="r" b="b"/>
            <a:pathLst>
              <a:path w="14268839" h="9090501">
                <a:moveTo>
                  <a:pt x="0" y="0"/>
                </a:moveTo>
                <a:lnTo>
                  <a:pt x="14268839" y="0"/>
                </a:lnTo>
                <a:lnTo>
                  <a:pt x="14268839" y="9090501"/>
                </a:lnTo>
                <a:lnTo>
                  <a:pt x="0" y="90905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" t="-16836"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5400000">
            <a:off x="1072042" y="1605131"/>
            <a:ext cx="780148" cy="866831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 rot="-5400000">
            <a:off x="-583004" y="2493846"/>
            <a:ext cx="5438556" cy="2096558"/>
            <a:chOff x="0" y="0"/>
            <a:chExt cx="7251408" cy="2795411"/>
          </a:xfrm>
        </p:grpSpPr>
        <p:sp>
          <p:nvSpPr>
            <p:cNvPr id="35" name="TextBox 35"/>
            <p:cNvSpPr txBox="1"/>
            <p:nvPr/>
          </p:nvSpPr>
          <p:spPr>
            <a:xfrm>
              <a:off x="0" y="152400"/>
              <a:ext cx="7251408" cy="22185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186"/>
                </a:lnSpc>
              </a:pPr>
              <a:r>
                <a:rPr lang="en-US" sz="6512" spc="-325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Technical Architechture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2485705"/>
              <a:ext cx="7251408" cy="309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874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720168" y="1726139"/>
            <a:ext cx="8229600" cy="8229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0" y="4250461"/>
            <a:ext cx="8451010" cy="8636340"/>
          </a:xfrm>
          <a:custGeom>
            <a:avLst/>
            <a:gdLst/>
            <a:ahLst/>
            <a:cxnLst/>
            <a:rect l="l" t="t" r="r" b="b"/>
            <a:pathLst>
              <a:path w="8451010" h="8636340">
                <a:moveTo>
                  <a:pt x="0" y="0"/>
                </a:moveTo>
                <a:lnTo>
                  <a:pt x="8451010" y="0"/>
                </a:lnTo>
                <a:lnTo>
                  <a:pt x="8451010" y="8636340"/>
                </a:lnTo>
                <a:lnTo>
                  <a:pt x="0" y="863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60" b="-960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0" name="Group 10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5400000">
            <a:off x="1072042" y="1605131"/>
            <a:ext cx="780148" cy="866831"/>
          </a:xfrm>
          <a:prstGeom prst="rect">
            <a:avLst/>
          </a:prstGeom>
        </p:spPr>
      </p:pic>
      <p:sp>
        <p:nvSpPr>
          <p:cNvPr id="32" name="Freeform 32"/>
          <p:cNvSpPr/>
          <p:nvPr/>
        </p:nvSpPr>
        <p:spPr>
          <a:xfrm>
            <a:off x="2737210" y="789262"/>
            <a:ext cx="13965917" cy="8135958"/>
          </a:xfrm>
          <a:custGeom>
            <a:avLst/>
            <a:gdLst/>
            <a:ahLst/>
            <a:cxnLst/>
            <a:rect l="l" t="t" r="r" b="b"/>
            <a:pathLst>
              <a:path w="13965917" h="8135958">
                <a:moveTo>
                  <a:pt x="0" y="0"/>
                </a:moveTo>
                <a:lnTo>
                  <a:pt x="13965916" y="0"/>
                </a:lnTo>
                <a:lnTo>
                  <a:pt x="13965916" y="8135959"/>
                </a:lnTo>
                <a:lnTo>
                  <a:pt x="0" y="81359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3" name="Group 33"/>
          <p:cNvGrpSpPr/>
          <p:nvPr/>
        </p:nvGrpSpPr>
        <p:grpSpPr>
          <a:xfrm rot="-5400000">
            <a:off x="-583004" y="2493846"/>
            <a:ext cx="5438556" cy="2096558"/>
            <a:chOff x="0" y="0"/>
            <a:chExt cx="7251408" cy="2795411"/>
          </a:xfrm>
        </p:grpSpPr>
        <p:sp>
          <p:nvSpPr>
            <p:cNvPr id="34" name="TextBox 34"/>
            <p:cNvSpPr txBox="1"/>
            <p:nvPr/>
          </p:nvSpPr>
          <p:spPr>
            <a:xfrm>
              <a:off x="0" y="152400"/>
              <a:ext cx="7251408" cy="22185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186"/>
                </a:lnSpc>
              </a:pPr>
              <a:r>
                <a:rPr lang="en-US" sz="6512" spc="-325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Technical Architechture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2485705"/>
              <a:ext cx="7251408" cy="309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874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97430" y="2698718"/>
            <a:ext cx="7966030" cy="7008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90"/>
              </a:lnSpc>
            </a:pPr>
            <a:r>
              <a:rPr lang="en-US" sz="8305" spc="-415">
                <a:solidFill>
                  <a:srgbClr val="A6A6A6">
                    <a:alpha val="15686"/>
                  </a:srgbClr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Market </a:t>
            </a:r>
          </a:p>
          <a:p>
            <a:pPr algn="l">
              <a:lnSpc>
                <a:spcPts val="7890"/>
              </a:lnSpc>
            </a:pPr>
            <a:r>
              <a:rPr lang="en-US" sz="8305" spc="-415">
                <a:solidFill>
                  <a:srgbClr val="A6A6A6">
                    <a:alpha val="15686"/>
                  </a:srgbClr>
                </a:solidFill>
                <a:latin typeface="League Spartan"/>
                <a:ea typeface="League Spartan"/>
                <a:cs typeface="League Spartan"/>
                <a:sym typeface="League Spartan"/>
              </a:rPr>
              <a:t>&amp; Company Implementation Plan for Website &amp; Product</a:t>
            </a:r>
          </a:p>
          <a:p>
            <a:pPr algn="l">
              <a:lnSpc>
                <a:spcPts val="7890"/>
              </a:lnSpc>
            </a:pPr>
            <a:r>
              <a:rPr lang="en-US" sz="8305" spc="-415">
                <a:solidFill>
                  <a:srgbClr val="A6A6A6">
                    <a:alpha val="15686"/>
                  </a:srgbClr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Launch</a:t>
            </a:r>
          </a:p>
        </p:txBody>
      </p:sp>
      <p:grpSp>
        <p:nvGrpSpPr>
          <p:cNvPr id="6" name="Group 6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687292" y="1451482"/>
            <a:ext cx="1505291" cy="1399921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3">
            <a:alphaModFix amt="35000"/>
          </a:blip>
          <a:srcRect/>
          <a:stretch>
            <a:fillRect/>
          </a:stretch>
        </p:blipFill>
        <p:spPr>
          <a:xfrm>
            <a:off x="9699033" y="1726139"/>
            <a:ext cx="8229600" cy="82296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2592" y="3202667"/>
            <a:ext cx="2857529" cy="2871889"/>
          </a:xfrm>
          <a:prstGeom prst="rect">
            <a:avLst/>
          </a:prstGeom>
        </p:spPr>
      </p:pic>
      <p:sp>
        <p:nvSpPr>
          <p:cNvPr id="33" name="Freeform 33"/>
          <p:cNvSpPr/>
          <p:nvPr/>
        </p:nvSpPr>
        <p:spPr>
          <a:xfrm>
            <a:off x="-38100" y="283636"/>
            <a:ext cx="16724003" cy="10451203"/>
          </a:xfrm>
          <a:custGeom>
            <a:avLst/>
            <a:gdLst/>
            <a:ahLst/>
            <a:cxnLst/>
            <a:rect l="l" t="t" r="r" b="b"/>
            <a:pathLst>
              <a:path w="16724003" h="10451203">
                <a:moveTo>
                  <a:pt x="0" y="0"/>
                </a:moveTo>
                <a:lnTo>
                  <a:pt x="16724003" y="0"/>
                </a:lnTo>
                <a:lnTo>
                  <a:pt x="16724003" y="10451204"/>
                </a:lnTo>
                <a:lnTo>
                  <a:pt x="0" y="104512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5" t="-16337"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144308" y="1177941"/>
            <a:ext cx="581132" cy="807127"/>
          </a:xfrm>
          <a:prstGeom prst="rect">
            <a:avLst/>
          </a:prstGeom>
        </p:spPr>
      </p:pic>
      <p:sp>
        <p:nvSpPr>
          <p:cNvPr id="35" name="Freeform 35"/>
          <p:cNvSpPr/>
          <p:nvPr/>
        </p:nvSpPr>
        <p:spPr>
          <a:xfrm>
            <a:off x="15929297" y="1506240"/>
            <a:ext cx="433180" cy="221947"/>
          </a:xfrm>
          <a:custGeom>
            <a:avLst/>
            <a:gdLst/>
            <a:ahLst/>
            <a:cxnLst/>
            <a:rect l="l" t="t" r="r" b="b"/>
            <a:pathLst>
              <a:path w="433180" h="221947">
                <a:moveTo>
                  <a:pt x="0" y="0"/>
                </a:moveTo>
                <a:lnTo>
                  <a:pt x="433181" y="0"/>
                </a:lnTo>
                <a:lnTo>
                  <a:pt x="433181" y="221947"/>
                </a:lnTo>
                <a:lnTo>
                  <a:pt x="0" y="2219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6" name="AutoShape 36"/>
          <p:cNvSpPr/>
          <p:nvPr/>
        </p:nvSpPr>
        <p:spPr>
          <a:xfrm>
            <a:off x="15243091" y="1966019"/>
            <a:ext cx="2713503" cy="19049"/>
          </a:xfrm>
          <a:prstGeom prst="line">
            <a:avLst/>
          </a:prstGeom>
          <a:ln w="38100" cap="flat">
            <a:solidFill>
              <a:srgbClr val="000000">
                <a:alpha val="62745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7" name="Freeform 37"/>
          <p:cNvSpPr/>
          <p:nvPr/>
        </p:nvSpPr>
        <p:spPr>
          <a:xfrm>
            <a:off x="16585386" y="816807"/>
            <a:ext cx="1333677" cy="1139687"/>
          </a:xfrm>
          <a:custGeom>
            <a:avLst/>
            <a:gdLst/>
            <a:ahLst/>
            <a:cxnLst/>
            <a:rect l="l" t="t" r="r" b="b"/>
            <a:pathLst>
              <a:path w="1333677" h="1139687">
                <a:moveTo>
                  <a:pt x="0" y="0"/>
                </a:moveTo>
                <a:lnTo>
                  <a:pt x="1333677" y="0"/>
                </a:lnTo>
                <a:lnTo>
                  <a:pt x="1333677" y="1139687"/>
                </a:lnTo>
                <a:lnTo>
                  <a:pt x="0" y="11396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8" name="TextBox 38"/>
          <p:cNvSpPr txBox="1"/>
          <p:nvPr/>
        </p:nvSpPr>
        <p:spPr>
          <a:xfrm>
            <a:off x="745055" y="897643"/>
            <a:ext cx="7124996" cy="161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00"/>
              </a:lnSpc>
            </a:pPr>
            <a:r>
              <a:rPr lang="en-US" sz="6421" spc="-32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Implementation Plan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>
            <a:fillRect/>
          </a:stretch>
        </p:blipFill>
        <p:spPr>
          <a:xfrm>
            <a:off x="9699033" y="1715790"/>
            <a:ext cx="8229600" cy="8229600"/>
          </a:xfrm>
          <a:prstGeom prst="rect">
            <a:avLst/>
          </a:prstGeom>
        </p:spPr>
      </p:pic>
      <p:sp>
        <p:nvSpPr>
          <p:cNvPr id="30" name="Freeform 30"/>
          <p:cNvSpPr/>
          <p:nvPr/>
        </p:nvSpPr>
        <p:spPr>
          <a:xfrm>
            <a:off x="6306270" y="675171"/>
            <a:ext cx="5201196" cy="2953656"/>
          </a:xfrm>
          <a:custGeom>
            <a:avLst/>
            <a:gdLst/>
            <a:ahLst/>
            <a:cxnLst/>
            <a:rect l="l" t="t" r="r" b="b"/>
            <a:pathLst>
              <a:path w="5201196" h="2953656">
                <a:moveTo>
                  <a:pt x="0" y="0"/>
                </a:moveTo>
                <a:lnTo>
                  <a:pt x="5201196" y="0"/>
                </a:lnTo>
                <a:lnTo>
                  <a:pt x="5201196" y="2953655"/>
                </a:lnTo>
                <a:lnTo>
                  <a:pt x="0" y="2953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0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1" name="Group 31"/>
          <p:cNvGrpSpPr/>
          <p:nvPr/>
        </p:nvGrpSpPr>
        <p:grpSpPr>
          <a:xfrm>
            <a:off x="10345043" y="3155355"/>
            <a:ext cx="994820" cy="244044"/>
            <a:chOff x="0" y="0"/>
            <a:chExt cx="262010" cy="6427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62010" cy="64275"/>
            </a:xfrm>
            <a:custGeom>
              <a:avLst/>
              <a:gdLst/>
              <a:ahLst/>
              <a:cxnLst/>
              <a:rect l="l" t="t" r="r" b="b"/>
              <a:pathLst>
                <a:path w="262010" h="64275">
                  <a:moveTo>
                    <a:pt x="0" y="0"/>
                  </a:moveTo>
                  <a:lnTo>
                    <a:pt x="262010" y="0"/>
                  </a:lnTo>
                  <a:lnTo>
                    <a:pt x="262010" y="64275"/>
                  </a:lnTo>
                  <a:lnTo>
                    <a:pt x="0" y="642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262010" cy="102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830181" y="4613094"/>
            <a:ext cx="5167555" cy="2935518"/>
          </a:xfrm>
          <a:custGeom>
            <a:avLst/>
            <a:gdLst/>
            <a:ahLst/>
            <a:cxnLst/>
            <a:rect l="l" t="t" r="r" b="b"/>
            <a:pathLst>
              <a:path w="5167555" h="2935518">
                <a:moveTo>
                  <a:pt x="0" y="0"/>
                </a:moveTo>
                <a:lnTo>
                  <a:pt x="5167555" y="0"/>
                </a:lnTo>
                <a:lnTo>
                  <a:pt x="5167555" y="2935519"/>
                </a:lnTo>
                <a:lnTo>
                  <a:pt x="0" y="29355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03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5" name="Freeform 35"/>
          <p:cNvSpPr/>
          <p:nvPr/>
        </p:nvSpPr>
        <p:spPr>
          <a:xfrm>
            <a:off x="12235809" y="4613094"/>
            <a:ext cx="5194288" cy="2920361"/>
          </a:xfrm>
          <a:custGeom>
            <a:avLst/>
            <a:gdLst/>
            <a:ahLst/>
            <a:cxnLst/>
            <a:rect l="l" t="t" r="r" b="b"/>
            <a:pathLst>
              <a:path w="5194288" h="2920361">
                <a:moveTo>
                  <a:pt x="0" y="0"/>
                </a:moveTo>
                <a:lnTo>
                  <a:pt x="5194288" y="0"/>
                </a:lnTo>
                <a:lnTo>
                  <a:pt x="5194288" y="2920362"/>
                </a:lnTo>
                <a:lnTo>
                  <a:pt x="0" y="29203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6" name="Group 36"/>
          <p:cNvGrpSpPr/>
          <p:nvPr/>
        </p:nvGrpSpPr>
        <p:grpSpPr>
          <a:xfrm>
            <a:off x="16264480" y="7032691"/>
            <a:ext cx="994820" cy="244044"/>
            <a:chOff x="0" y="0"/>
            <a:chExt cx="262010" cy="6427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62010" cy="64275"/>
            </a:xfrm>
            <a:custGeom>
              <a:avLst/>
              <a:gdLst/>
              <a:ahLst/>
              <a:cxnLst/>
              <a:rect l="l" t="t" r="r" b="b"/>
              <a:pathLst>
                <a:path w="262010" h="64275">
                  <a:moveTo>
                    <a:pt x="0" y="0"/>
                  </a:moveTo>
                  <a:lnTo>
                    <a:pt x="262010" y="0"/>
                  </a:lnTo>
                  <a:lnTo>
                    <a:pt x="262010" y="64275"/>
                  </a:lnTo>
                  <a:lnTo>
                    <a:pt x="0" y="642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262010" cy="102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4813178" y="7154713"/>
            <a:ext cx="994820" cy="244044"/>
            <a:chOff x="0" y="0"/>
            <a:chExt cx="262010" cy="6427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62010" cy="64275"/>
            </a:xfrm>
            <a:custGeom>
              <a:avLst/>
              <a:gdLst/>
              <a:ahLst/>
              <a:cxnLst/>
              <a:rect l="l" t="t" r="r" b="b"/>
              <a:pathLst>
                <a:path w="262010" h="64275">
                  <a:moveTo>
                    <a:pt x="0" y="0"/>
                  </a:moveTo>
                  <a:lnTo>
                    <a:pt x="262010" y="0"/>
                  </a:lnTo>
                  <a:lnTo>
                    <a:pt x="262010" y="64275"/>
                  </a:lnTo>
                  <a:lnTo>
                    <a:pt x="0" y="642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262010" cy="102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6597994" y="7432494"/>
            <a:ext cx="4937494" cy="1528431"/>
            <a:chOff x="0" y="0"/>
            <a:chExt cx="1047189" cy="324163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047189" cy="324163"/>
            </a:xfrm>
            <a:custGeom>
              <a:avLst/>
              <a:gdLst/>
              <a:ahLst/>
              <a:cxnLst/>
              <a:rect l="l" t="t" r="r" b="b"/>
              <a:pathLst>
                <a:path w="1047189" h="324163">
                  <a:moveTo>
                    <a:pt x="843989" y="0"/>
                  </a:moveTo>
                  <a:cubicBezTo>
                    <a:pt x="956213" y="0"/>
                    <a:pt x="1047189" y="72566"/>
                    <a:pt x="1047189" y="162082"/>
                  </a:cubicBezTo>
                  <a:cubicBezTo>
                    <a:pt x="1047189" y="251597"/>
                    <a:pt x="956213" y="324163"/>
                    <a:pt x="843989" y="324163"/>
                  </a:cubicBezTo>
                  <a:lnTo>
                    <a:pt x="203200" y="324163"/>
                  </a:lnTo>
                  <a:cubicBezTo>
                    <a:pt x="90976" y="324163"/>
                    <a:pt x="0" y="251597"/>
                    <a:pt x="0" y="162082"/>
                  </a:cubicBezTo>
                  <a:cubicBezTo>
                    <a:pt x="0" y="7256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1047189" cy="3622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572267" y="600954"/>
            <a:ext cx="5492998" cy="2229672"/>
            <a:chOff x="0" y="0"/>
            <a:chExt cx="7323998" cy="2972897"/>
          </a:xfrm>
        </p:grpSpPr>
        <p:sp>
          <p:nvSpPr>
            <p:cNvPr id="46" name="TextBox 46"/>
            <p:cNvSpPr txBox="1"/>
            <p:nvPr/>
          </p:nvSpPr>
          <p:spPr>
            <a:xfrm>
              <a:off x="0" y="123825"/>
              <a:ext cx="7323998" cy="25207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85"/>
                </a:lnSpc>
              </a:pPr>
              <a:r>
                <a:rPr lang="en-US" sz="5037" spc="-251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Launching Product in the market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2748051"/>
              <a:ext cx="7323998" cy="2248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0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6190429" y="3780522"/>
            <a:ext cx="5432879" cy="700651"/>
            <a:chOff x="0" y="0"/>
            <a:chExt cx="7243839" cy="934202"/>
          </a:xfrm>
        </p:grpSpPr>
        <p:sp>
          <p:nvSpPr>
            <p:cNvPr id="49" name="TextBox 49"/>
            <p:cNvSpPr txBox="1"/>
            <p:nvPr/>
          </p:nvSpPr>
          <p:spPr>
            <a:xfrm>
              <a:off x="0" y="57150"/>
              <a:ext cx="7243839" cy="522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80"/>
                </a:lnSpc>
              </a:pPr>
              <a:r>
                <a:rPr lang="en-US" sz="2880">
                  <a:solidFill>
                    <a:srgbClr val="000000"/>
                  </a:solidFill>
                  <a:latin typeface="Hussar Bold"/>
                  <a:ea typeface="Hussar Bold"/>
                  <a:cs typeface="Hussar Bold"/>
                  <a:sym typeface="Hussar Bold"/>
                </a:rPr>
                <a:t>Administrator Dashboard</a:t>
              </a: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714823"/>
              <a:ext cx="7243839" cy="219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55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2116513" y="7736019"/>
            <a:ext cx="5432879" cy="700651"/>
            <a:chOff x="0" y="0"/>
            <a:chExt cx="7243839" cy="934202"/>
          </a:xfrm>
        </p:grpSpPr>
        <p:sp>
          <p:nvSpPr>
            <p:cNvPr id="52" name="TextBox 52"/>
            <p:cNvSpPr txBox="1"/>
            <p:nvPr/>
          </p:nvSpPr>
          <p:spPr>
            <a:xfrm>
              <a:off x="0" y="57150"/>
              <a:ext cx="7243839" cy="522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80"/>
                </a:lnSpc>
              </a:pPr>
              <a:r>
                <a:rPr lang="en-US" sz="2880">
                  <a:solidFill>
                    <a:srgbClr val="000000"/>
                  </a:solidFill>
                  <a:latin typeface="Hussar Bold"/>
                  <a:ea typeface="Hussar Bold"/>
                  <a:cs typeface="Hussar Bold"/>
                  <a:sym typeface="Hussar Bold"/>
                </a:rPr>
                <a:t>Patient Dashboard</a:t>
              </a: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714823"/>
              <a:ext cx="7243839" cy="219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55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723498" y="7736019"/>
            <a:ext cx="5432879" cy="700651"/>
            <a:chOff x="0" y="0"/>
            <a:chExt cx="7243839" cy="934202"/>
          </a:xfrm>
        </p:grpSpPr>
        <p:sp>
          <p:nvSpPr>
            <p:cNvPr id="55" name="TextBox 55"/>
            <p:cNvSpPr txBox="1"/>
            <p:nvPr/>
          </p:nvSpPr>
          <p:spPr>
            <a:xfrm>
              <a:off x="0" y="57150"/>
              <a:ext cx="7243839" cy="522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80"/>
                </a:lnSpc>
              </a:pPr>
              <a:r>
                <a:rPr lang="en-US" sz="2880">
                  <a:solidFill>
                    <a:srgbClr val="000000"/>
                  </a:solidFill>
                  <a:latin typeface="Hussar Bold"/>
                  <a:ea typeface="Hussar Bold"/>
                  <a:cs typeface="Hussar Bold"/>
                  <a:sym typeface="Hussar Bold"/>
                </a:rPr>
                <a:t>Doctor Dashboard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714823"/>
              <a:ext cx="7243839" cy="219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55"/>
                </a:lnSpc>
              </a:pPr>
              <a:endParaRPr/>
            </a:p>
          </p:txBody>
        </p:sp>
      </p:grpSp>
      <p:sp>
        <p:nvSpPr>
          <p:cNvPr id="57" name="TextBox 57"/>
          <p:cNvSpPr txBox="1"/>
          <p:nvPr/>
        </p:nvSpPr>
        <p:spPr>
          <a:xfrm>
            <a:off x="6383059" y="3341527"/>
            <a:ext cx="5047618" cy="755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8"/>
              </a:lnSpc>
            </a:pPr>
            <a:endParaRPr/>
          </a:p>
        </p:txBody>
      </p:sp>
      <p:sp>
        <p:nvSpPr>
          <p:cNvPr id="58" name="TextBox 58"/>
          <p:cNvSpPr txBox="1"/>
          <p:nvPr/>
        </p:nvSpPr>
        <p:spPr>
          <a:xfrm>
            <a:off x="6383059" y="4211316"/>
            <a:ext cx="5047618" cy="401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43"/>
              </a:lnSpc>
            </a:pPr>
            <a:r>
              <a:rPr lang="en-US" sz="1245" spc="226">
                <a:solidFill>
                  <a:srgbClr val="5F606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FULL CONTROL OVER SYSTEM, USER MANAGEMENT, HOSPITAL APPROVALS.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890149" y="8222298"/>
            <a:ext cx="5047618" cy="401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43"/>
              </a:lnSpc>
            </a:pPr>
            <a:r>
              <a:rPr lang="en-US" sz="1245" spc="226">
                <a:solidFill>
                  <a:srgbClr val="5F606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MANAGE APPOINTMENTS, PATIENT RECORDS, PRESCRIPTIONS, AND AVAILABILITY.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2309144" y="8222298"/>
            <a:ext cx="5047618" cy="401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43"/>
              </a:lnSpc>
            </a:pPr>
            <a:r>
              <a:rPr lang="en-US" sz="1245" spc="226">
                <a:solidFill>
                  <a:srgbClr val="5F606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BOOK APPOINTMENTS, VIEW MEDICAL HISTORY, AND ACCESS PRESCRIPTIONS.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-729906" y="2578900"/>
            <a:ext cx="5777546" cy="232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1"/>
              </a:lnSpc>
            </a:pPr>
            <a:r>
              <a:rPr lang="en-US" sz="1425" spc="259">
                <a:solidFill>
                  <a:srgbClr val="5F606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(IMPLEMENTATION PLAN)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6804077" y="7788875"/>
            <a:ext cx="4469648" cy="99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43"/>
              </a:lnSpc>
            </a:pPr>
            <a:r>
              <a:rPr lang="en-US" sz="1245" spc="226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IDENTIFYING PATIENT ISSUES AND FIXING BUGS FOR A SMOOTHER EXPERIENCE, WHERE SERVICE CAN SUSTAIN FOR LONG-TERM.</a:t>
            </a:r>
          </a:p>
          <a:p>
            <a:pPr algn="ctr">
              <a:lnSpc>
                <a:spcPts val="1643"/>
              </a:lnSpc>
            </a:pPr>
            <a:endParaRPr lang="en-US" sz="1245" spc="226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FFC2C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A3FBE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BCAAD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3607451" y="-479306"/>
            <a:ext cx="15063342" cy="11747278"/>
          </a:xfrm>
          <a:custGeom>
            <a:avLst/>
            <a:gdLst/>
            <a:ahLst/>
            <a:cxnLst/>
            <a:rect l="l" t="t" r="r" b="b"/>
            <a:pathLst>
              <a:path w="17635002" h="11747278">
                <a:moveTo>
                  <a:pt x="0" y="0"/>
                </a:moveTo>
                <a:lnTo>
                  <a:pt x="17635003" y="0"/>
                </a:lnTo>
                <a:lnTo>
                  <a:pt x="17635003" y="11747278"/>
                </a:lnTo>
                <a:lnTo>
                  <a:pt x="0" y="117472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3">
            <a:alphaModFix amt="35000"/>
          </a:blip>
          <a:srcRect/>
          <a:stretch>
            <a:fillRect/>
          </a:stretch>
        </p:blipFill>
        <p:spPr>
          <a:xfrm>
            <a:off x="9710643" y="1726139"/>
            <a:ext cx="8229600" cy="82296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-700364" y="2529346"/>
            <a:ext cx="4706766" cy="5228307"/>
            <a:chOff x="0" y="0"/>
            <a:chExt cx="6275688" cy="6971077"/>
          </a:xfrm>
        </p:grpSpPr>
        <p:grpSp>
          <p:nvGrpSpPr>
            <p:cNvPr id="32" name="Group 32"/>
            <p:cNvGrpSpPr/>
            <p:nvPr/>
          </p:nvGrpSpPr>
          <p:grpSpPr>
            <a:xfrm>
              <a:off x="1539004" y="3772804"/>
              <a:ext cx="1293945" cy="1293945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CAAD0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5" name="Freeform 35"/>
            <p:cNvSpPr/>
            <p:nvPr/>
          </p:nvSpPr>
          <p:spPr>
            <a:xfrm>
              <a:off x="1602234" y="3726772"/>
              <a:ext cx="1167485" cy="1167485"/>
            </a:xfrm>
            <a:custGeom>
              <a:avLst/>
              <a:gdLst/>
              <a:ahLst/>
              <a:cxnLst/>
              <a:rect l="l" t="t" r="r" b="b"/>
              <a:pathLst>
                <a:path w="1167485" h="1167485">
                  <a:moveTo>
                    <a:pt x="0" y="0"/>
                  </a:moveTo>
                  <a:lnTo>
                    <a:pt x="1167485" y="0"/>
                  </a:lnTo>
                  <a:lnTo>
                    <a:pt x="1167485" y="1167486"/>
                  </a:lnTo>
                  <a:lnTo>
                    <a:pt x="0" y="11674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4546436"/>
              <a:ext cx="5927754" cy="1873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27"/>
                </a:lnSpc>
              </a:pPr>
              <a:endParaRPr/>
            </a:p>
          </p:txBody>
        </p:sp>
        <p:grpSp>
          <p:nvGrpSpPr>
            <p:cNvPr id="37" name="Group 37"/>
            <p:cNvGrpSpPr/>
            <p:nvPr/>
          </p:nvGrpSpPr>
          <p:grpSpPr>
            <a:xfrm>
              <a:off x="1545429" y="20356"/>
              <a:ext cx="1298503" cy="1298503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CAAD0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49750" tIns="49750" rIns="49750" bIns="4975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40" name="Freeform 40"/>
            <p:cNvSpPr/>
            <p:nvPr/>
          </p:nvSpPr>
          <p:spPr>
            <a:xfrm>
              <a:off x="1545429" y="0"/>
              <a:ext cx="1298503" cy="1298503"/>
            </a:xfrm>
            <a:custGeom>
              <a:avLst/>
              <a:gdLst/>
              <a:ahLst/>
              <a:cxnLst/>
              <a:rect l="l" t="t" r="r" b="b"/>
              <a:pathLst>
                <a:path w="1298503" h="1298503">
                  <a:moveTo>
                    <a:pt x="0" y="0"/>
                  </a:moveTo>
                  <a:lnTo>
                    <a:pt x="1298503" y="0"/>
                  </a:lnTo>
                  <a:lnTo>
                    <a:pt x="1298503" y="1298503"/>
                  </a:lnTo>
                  <a:lnTo>
                    <a:pt x="0" y="12985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1041208" y="1311230"/>
              <a:ext cx="5149072" cy="1676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19"/>
                </a:lnSpc>
              </a:pPr>
              <a:endParaRPr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1182971" y="6572942"/>
              <a:ext cx="5092717" cy="160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82"/>
                </a:lnSpc>
              </a:pPr>
              <a:endParaRPr/>
            </a:p>
          </p:txBody>
        </p:sp>
        <p:grpSp>
          <p:nvGrpSpPr>
            <p:cNvPr id="43" name="Group 43"/>
            <p:cNvGrpSpPr/>
            <p:nvPr/>
          </p:nvGrpSpPr>
          <p:grpSpPr>
            <a:xfrm>
              <a:off x="1536501" y="1898030"/>
              <a:ext cx="1298503" cy="1298503"/>
              <a:chOff x="0" y="0"/>
              <a:chExt cx="812800" cy="8128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CAAD0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5" name="TextBox 4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49750" tIns="49750" rIns="49750" bIns="4975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46" name="Freeform 46"/>
            <p:cNvSpPr/>
            <p:nvPr/>
          </p:nvSpPr>
          <p:spPr>
            <a:xfrm>
              <a:off x="1536501" y="1877675"/>
              <a:ext cx="1298503" cy="1298503"/>
            </a:xfrm>
            <a:custGeom>
              <a:avLst/>
              <a:gdLst/>
              <a:ahLst/>
              <a:cxnLst/>
              <a:rect l="l" t="t" r="r" b="b"/>
              <a:pathLst>
                <a:path w="1298503" h="1298503">
                  <a:moveTo>
                    <a:pt x="0" y="0"/>
                  </a:moveTo>
                  <a:lnTo>
                    <a:pt x="1298502" y="0"/>
                  </a:lnTo>
                  <a:lnTo>
                    <a:pt x="1298502" y="1298502"/>
                  </a:lnTo>
                  <a:lnTo>
                    <a:pt x="0" y="12985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47" name="Group 47"/>
            <p:cNvGrpSpPr/>
            <p:nvPr/>
          </p:nvGrpSpPr>
          <p:grpSpPr>
            <a:xfrm>
              <a:off x="1525195" y="5649962"/>
              <a:ext cx="1321115" cy="1321115"/>
              <a:chOff x="0" y="0"/>
              <a:chExt cx="812800" cy="8128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CAAD0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" name="TextBox 4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616" tIns="50616" rIns="50616" bIns="5061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50" name="Freeform 50"/>
            <p:cNvSpPr/>
            <p:nvPr/>
          </p:nvSpPr>
          <p:spPr>
            <a:xfrm>
              <a:off x="1525195" y="5629252"/>
              <a:ext cx="1321115" cy="1321115"/>
            </a:xfrm>
            <a:custGeom>
              <a:avLst/>
              <a:gdLst/>
              <a:ahLst/>
              <a:cxnLst/>
              <a:rect l="l" t="t" r="r" b="b"/>
              <a:pathLst>
                <a:path w="1321115" h="1321115">
                  <a:moveTo>
                    <a:pt x="0" y="0"/>
                  </a:moveTo>
                  <a:lnTo>
                    <a:pt x="1321114" y="0"/>
                  </a:lnTo>
                  <a:lnTo>
                    <a:pt x="1321114" y="1321115"/>
                  </a:lnTo>
                  <a:lnTo>
                    <a:pt x="0" y="13211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51" name="AutoShape 51"/>
            <p:cNvSpPr/>
            <p:nvPr/>
          </p:nvSpPr>
          <p:spPr>
            <a:xfrm flipH="1">
              <a:off x="2167895" y="1162833"/>
              <a:ext cx="0" cy="714842"/>
            </a:xfrm>
            <a:prstGeom prst="line">
              <a:avLst/>
            </a:prstGeom>
            <a:ln w="31178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2" name="AutoShape 52"/>
            <p:cNvSpPr/>
            <p:nvPr/>
          </p:nvSpPr>
          <p:spPr>
            <a:xfrm flipH="1">
              <a:off x="2185752" y="3038621"/>
              <a:ext cx="0" cy="714842"/>
            </a:xfrm>
            <a:prstGeom prst="line">
              <a:avLst/>
            </a:prstGeom>
            <a:ln w="31178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3" name="AutoShape 53"/>
            <p:cNvSpPr/>
            <p:nvPr/>
          </p:nvSpPr>
          <p:spPr>
            <a:xfrm flipH="1">
              <a:off x="2194681" y="4914410"/>
              <a:ext cx="0" cy="714842"/>
            </a:xfrm>
            <a:prstGeom prst="line">
              <a:avLst/>
            </a:prstGeom>
            <a:ln w="31178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4" name="TextBox 54"/>
          <p:cNvSpPr txBox="1"/>
          <p:nvPr/>
        </p:nvSpPr>
        <p:spPr>
          <a:xfrm>
            <a:off x="12116513" y="8274517"/>
            <a:ext cx="5432879" cy="162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5"/>
              </a:lnSpc>
            </a:pPr>
            <a:endParaRPr/>
          </a:p>
        </p:txBody>
      </p:sp>
      <p:sp>
        <p:nvSpPr>
          <p:cNvPr id="55" name="TextBox 55"/>
          <p:cNvSpPr txBox="1"/>
          <p:nvPr/>
        </p:nvSpPr>
        <p:spPr>
          <a:xfrm>
            <a:off x="5974159" y="775822"/>
            <a:ext cx="5955082" cy="629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96"/>
              </a:lnSpc>
            </a:pPr>
            <a:r>
              <a:rPr lang="en-US" sz="4943" spc="-247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Team and Resource</a:t>
            </a:r>
          </a:p>
        </p:txBody>
      </p:sp>
      <p:sp>
        <p:nvSpPr>
          <p:cNvPr id="56" name="Freeform 56"/>
          <p:cNvSpPr/>
          <p:nvPr/>
        </p:nvSpPr>
        <p:spPr>
          <a:xfrm>
            <a:off x="3817721" y="701528"/>
            <a:ext cx="14139018" cy="8883943"/>
          </a:xfrm>
          <a:custGeom>
            <a:avLst/>
            <a:gdLst/>
            <a:ahLst/>
            <a:cxnLst/>
            <a:rect l="l" t="t" r="r" b="b"/>
            <a:pathLst>
              <a:path w="14139018" h="8883943">
                <a:moveTo>
                  <a:pt x="0" y="0"/>
                </a:moveTo>
                <a:lnTo>
                  <a:pt x="14139018" y="0"/>
                </a:lnTo>
                <a:lnTo>
                  <a:pt x="14139018" y="8883944"/>
                </a:lnTo>
                <a:lnTo>
                  <a:pt x="0" y="88839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385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7" name="AutoShape 57"/>
          <p:cNvSpPr/>
          <p:nvPr/>
        </p:nvSpPr>
        <p:spPr>
          <a:xfrm flipH="1">
            <a:off x="4286965" y="2348880"/>
            <a:ext cx="0" cy="637794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58" name="TextBox 58"/>
          <p:cNvSpPr txBox="1"/>
          <p:nvPr/>
        </p:nvSpPr>
        <p:spPr>
          <a:xfrm>
            <a:off x="1802784" y="2894579"/>
            <a:ext cx="2767271" cy="292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2"/>
              </a:lnSpc>
            </a:pPr>
            <a:r>
              <a:rPr lang="en-US" sz="2297" spc="-114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Rahul Bijjala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802784" y="5723038"/>
            <a:ext cx="2767271" cy="292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2"/>
              </a:lnSpc>
            </a:pPr>
            <a:r>
              <a:rPr lang="en-US" sz="2297" spc="-114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Suchitra Tate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802784" y="4355054"/>
            <a:ext cx="2767271" cy="292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2"/>
              </a:lnSpc>
            </a:pPr>
            <a:r>
              <a:rPr lang="en-US" sz="2297" spc="-114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Shiva  R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802784" y="7187564"/>
            <a:ext cx="2767271" cy="292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2"/>
              </a:lnSpc>
            </a:pPr>
            <a:r>
              <a:rPr lang="en-US" sz="2297" spc="-114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Shivart 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194</Words>
  <Application>Microsoft Office PowerPoint</Application>
  <PresentationFormat>Custom</PresentationFormat>
  <Paragraphs>42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League Spartan</vt:lpstr>
      <vt:lpstr>Carollo Playscript</vt:lpstr>
      <vt:lpstr>Canva Sans</vt:lpstr>
      <vt:lpstr>Hussar Bold</vt:lpstr>
      <vt:lpstr>Calibri</vt:lpstr>
      <vt:lpstr>Canva Sans Bold</vt:lpstr>
      <vt:lpstr>Playfair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Doctor-Patient Consultations Through Seamless Access and Smart Scheduling, Bridging Healthcare Gaps.</dc:title>
  <dc:creator>rahul Bijjala</dc:creator>
  <cp:lastModifiedBy>rahul Bijjala</cp:lastModifiedBy>
  <cp:revision>2</cp:revision>
  <dcterms:created xsi:type="dcterms:W3CDTF">2006-08-16T00:00:00Z</dcterms:created>
  <dcterms:modified xsi:type="dcterms:W3CDTF">2025-02-11T07:00:01Z</dcterms:modified>
  <dc:identifier>DAGelyrAFIY</dc:identifier>
</cp:coreProperties>
</file>